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40"/>
  </p:notesMasterIdLst>
  <p:sldIdLst>
    <p:sldId id="362" r:id="rId10"/>
    <p:sldId id="604" r:id="rId11"/>
    <p:sldId id="628" r:id="rId12"/>
    <p:sldId id="657" r:id="rId13"/>
    <p:sldId id="655" r:id="rId14"/>
    <p:sldId id="658" r:id="rId15"/>
    <p:sldId id="656" r:id="rId16"/>
    <p:sldId id="653" r:id="rId17"/>
    <p:sldId id="652" r:id="rId18"/>
    <p:sldId id="629" r:id="rId19"/>
    <p:sldId id="631" r:id="rId20"/>
    <p:sldId id="630" r:id="rId21"/>
    <p:sldId id="654" r:id="rId22"/>
    <p:sldId id="650" r:id="rId23"/>
    <p:sldId id="608" r:id="rId24"/>
    <p:sldId id="609" r:id="rId25"/>
    <p:sldId id="632" r:id="rId26"/>
    <p:sldId id="666" r:id="rId27"/>
    <p:sldId id="659" r:id="rId28"/>
    <p:sldId id="660" r:id="rId29"/>
    <p:sldId id="661" r:id="rId30"/>
    <p:sldId id="662" r:id="rId31"/>
    <p:sldId id="663" r:id="rId32"/>
    <p:sldId id="664" r:id="rId33"/>
    <p:sldId id="665" r:id="rId34"/>
    <p:sldId id="667" r:id="rId35"/>
    <p:sldId id="649" r:id="rId36"/>
    <p:sldId id="651" r:id="rId37"/>
    <p:sldId id="648" r:id="rId38"/>
    <p:sldId id="275" r:id="rId39"/>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76" autoAdjust="0"/>
    <p:restoredTop sz="95401" autoAdjust="0"/>
  </p:normalViewPr>
  <p:slideViewPr>
    <p:cSldViewPr snapToGrid="0" snapToObjects="1">
      <p:cViewPr varScale="1">
        <p:scale>
          <a:sx n="116" d="100"/>
          <a:sy n="116" d="100"/>
        </p:scale>
        <p:origin x="648"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21.05.2024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eaLnBrk="1" hangingPunct="1"/>
            <a:r>
              <a:rPr lang="de-DE" sz="1800" dirty="0"/>
              <a:t>MPIAE Retreat, Harnack-Haus, Berlin</a:t>
            </a:r>
          </a:p>
          <a:p>
            <a:pPr algn="ctr"/>
            <a:r>
              <a:rPr lang="en-US" sz="1350" dirty="0"/>
              <a:t>May 24,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 (some cool features)</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R in action</a:t>
            </a:r>
            <a:br>
              <a:rPr lang="en-US" dirty="0"/>
            </a:br>
            <a:r>
              <a:rPr lang="en-US" dirty="0"/>
              <a:t>A live coding example</a:t>
            </a:r>
            <a:r>
              <a:rPr lang="en-US" sz="2800" dirty="0"/>
              <a:t>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3932983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I was approached to help checking some values from a project for a (long overdue) paper</a:t>
            </a:r>
          </a:p>
          <a:p>
            <a:r>
              <a:rPr lang="en-US" dirty="0">
                <a:latin typeface="+mn-lt"/>
              </a:rPr>
              <a:t>Coding and analysis was done by some long-gone master student (not responding anymore)</a:t>
            </a:r>
          </a:p>
          <a:p>
            <a:r>
              <a:rPr lang="en-US" dirty="0">
                <a:latin typeface="+mn-lt"/>
              </a:rPr>
              <a:t>I got the R scripts and the data, here is what I found</a:t>
            </a: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7066896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Recent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Some observations</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File  names in German with spaces and non-ASCII characters</a:t>
            </a:r>
          </a:p>
          <a:p>
            <a:pPr marL="342900" indent="-342900">
              <a:buFont typeface="Arial" panose="020B0604020202020204" pitchFamily="34" charset="0"/>
              <a:buChar char="•"/>
            </a:pPr>
            <a:r>
              <a:rPr lang="en-US" dirty="0">
                <a:latin typeface="+mn-lt"/>
              </a:rPr>
              <a:t>Data cleaning script did not run out-of-the box</a:t>
            </a:r>
          </a:p>
          <a:p>
            <a:pPr marL="342900" indent="-342900">
              <a:buFont typeface="Arial" panose="020B0604020202020204" pitchFamily="34" charset="0"/>
              <a:buChar char="•"/>
            </a:pPr>
            <a:r>
              <a:rPr lang="en-US" dirty="0">
                <a:latin typeface="+mn-lt"/>
              </a:rPr>
              <a:t>Mix of data cleaning, case filtering, and print statements for data peeks</a:t>
            </a:r>
          </a:p>
          <a:p>
            <a:pPr marL="342900" indent="-342900">
              <a:buFont typeface="Arial" panose="020B0604020202020204" pitchFamily="34" charset="0"/>
              <a:buChar char="•"/>
            </a:pPr>
            <a:r>
              <a:rPr lang="en-US" dirty="0">
                <a:latin typeface="+mn-lt"/>
              </a:rPr>
              <a:t>Horribly long variable names with special characters and many redundancies</a:t>
            </a:r>
          </a:p>
          <a:p>
            <a:pPr marL="342900" indent="-342900">
              <a:buFont typeface="Arial" panose="020B0604020202020204" pitchFamily="34" charset="0"/>
              <a:buChar char="•"/>
            </a:pPr>
            <a:r>
              <a:rPr lang="en-US" dirty="0">
                <a:latin typeface="+mn-lt"/>
              </a:rPr>
              <a:t>Output: A csv file with cleaned data (never actually used somewhere else)</a:t>
            </a:r>
          </a:p>
          <a:p>
            <a:pPr marL="342900" indent="-342900">
              <a:buFont typeface="Arial" panose="020B0604020202020204" pitchFamily="34" charset="0"/>
              <a:buChar char="•"/>
            </a:pPr>
            <a:r>
              <a:rPr lang="en-US" dirty="0">
                <a:latin typeface="+mn-lt"/>
              </a:rPr>
              <a:t>With this “cleaned” data, no (explorative) work feasible (for me).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299727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5039850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r>
              <a:rPr lang="en-US" dirty="0">
                <a:latin typeface="+mn-lt"/>
              </a:rPr>
              <a:t>Solution:</a:t>
            </a:r>
          </a:p>
          <a:p>
            <a:r>
              <a:rPr lang="en-US" dirty="0" err="1">
                <a:latin typeface="+mn-lt"/>
              </a:rPr>
              <a:t>setup_workspace</a:t>
            </a:r>
            <a:r>
              <a:rPr lang="en-US" dirty="0">
                <a:latin typeface="+mn-lt"/>
              </a:rPr>
              <a:t>(): reads all surveys and bind them, filtering cases</a:t>
            </a:r>
          </a:p>
          <a:p>
            <a:r>
              <a:rPr lang="en-US" dirty="0" err="1">
                <a:latin typeface="+mn-lt"/>
              </a:rPr>
              <a:t>read_survey</a:t>
            </a:r>
            <a:r>
              <a:rPr lang="en-US" dirty="0">
                <a:latin typeface="+mn-lt"/>
              </a:rPr>
              <a:t>(): reads a data file (two different formats!), removes empty and uninteresting variables, cleans variable names</a:t>
            </a:r>
          </a:p>
          <a:p>
            <a:r>
              <a:rPr lang="en-US" dirty="0" err="1">
                <a:latin typeface="+mn-lt"/>
              </a:rPr>
              <a:t>clean_var_names</a:t>
            </a:r>
            <a:r>
              <a:rPr lang="en-US" dirty="0">
                <a:latin typeface="+mn-lt"/>
              </a:rPr>
              <a:t>(), </a:t>
            </a:r>
            <a:r>
              <a:rPr lang="en-US" dirty="0" err="1">
                <a:latin typeface="+mn-lt"/>
              </a:rPr>
              <a:t>clean_and_filter_var_names</a:t>
            </a:r>
            <a:r>
              <a:rPr lang="en-US" dirty="0">
                <a:latin typeface="+mn-lt"/>
              </a:rPr>
              <a:t>(): Self-documenting</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811872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Then I opened the second script…</a:t>
            </a:r>
          </a:p>
          <a:p>
            <a:pPr marL="342900" indent="-342900">
              <a:buFont typeface="Arial" panose="020B0604020202020204" pitchFamily="34" charset="0"/>
              <a:buChar char="•"/>
            </a:pPr>
            <a:r>
              <a:rPr lang="en-US" dirty="0">
                <a:latin typeface="+mn-lt"/>
              </a:rPr>
              <a:t>Monolithic as well</a:t>
            </a:r>
          </a:p>
          <a:p>
            <a:pPr marL="342900" indent="-342900">
              <a:buFont typeface="Arial" panose="020B0604020202020204" pitchFamily="34" charset="0"/>
              <a:buChar char="•"/>
            </a:pPr>
            <a:r>
              <a:rPr lang="en-US" dirty="0">
                <a:latin typeface="+mn-lt"/>
              </a:rPr>
              <a:t>Did not run out-of-the-box</a:t>
            </a:r>
          </a:p>
          <a:p>
            <a:pPr marL="342900" indent="-342900">
              <a:buFont typeface="Arial" panose="020B0604020202020204" pitchFamily="34" charset="0"/>
              <a:buChar char="•"/>
            </a:pPr>
            <a:r>
              <a:rPr lang="en-US" dirty="0">
                <a:latin typeface="+mn-lt"/>
              </a:rPr>
              <a:t>Contains 12 factor analysis, iteratively with only slight changes</a:t>
            </a:r>
          </a:p>
          <a:p>
            <a:pPr marL="342900" indent="-342900">
              <a:buFont typeface="Arial" panose="020B0604020202020204" pitchFamily="34" charset="0"/>
              <a:buChar char="•"/>
            </a:pPr>
            <a:r>
              <a:rPr lang="en-US" dirty="0">
                <a:latin typeface="+mn-lt"/>
              </a:rPr>
              <a:t>Some variables names in German with umlauts</a:t>
            </a:r>
          </a:p>
          <a:p>
            <a:pPr marL="342900" indent="-342900">
              <a:buFont typeface="Arial" panose="020B0604020202020204" pitchFamily="34" charset="0"/>
              <a:buChar char="•"/>
            </a:pPr>
            <a:r>
              <a:rPr lang="en-US" dirty="0">
                <a:latin typeface="+mn-lt"/>
              </a:rPr>
              <a:t>Many global variables used and then removed again</a:t>
            </a:r>
          </a:p>
          <a:p>
            <a:pPr marL="342900" indent="-342900">
              <a:buFont typeface="Arial" panose="020B0604020202020204" pitchFamily="34" charset="0"/>
              <a:buChar char="•"/>
            </a:pPr>
            <a:r>
              <a:rPr lang="en-US" dirty="0">
                <a:latin typeface="+mn-lt"/>
              </a:rPr>
              <a:t>Mostly plain R plus psych package, some </a:t>
            </a:r>
            <a:r>
              <a:rPr lang="en-US" dirty="0" err="1">
                <a:latin typeface="+mn-lt"/>
              </a:rPr>
              <a:t>tidyverse</a:t>
            </a:r>
            <a:r>
              <a:rPr lang="en-US" dirty="0">
                <a:latin typeface="+mn-lt"/>
              </a:rPr>
              <a:t> used for one task that could have been solved easier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4615963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583366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one or more functions</a:t>
            </a:r>
          </a:p>
          <a:p>
            <a:r>
              <a:rPr lang="en-US" dirty="0">
                <a:latin typeface="+mn-lt"/>
              </a:rPr>
              <a:t>Solution:</a:t>
            </a:r>
          </a:p>
          <a:p>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dirty="0">
                <a:latin typeface="+mn-lt"/>
              </a:rPr>
              <a:t>: Calculates FA, selects best variables on a range of parameters, returns variables names or FA object</a:t>
            </a:r>
          </a:p>
          <a:p>
            <a:r>
              <a:rPr lang="en-US" b="1" dirty="0" err="1">
                <a:latin typeface="Courier New" panose="02070309020205020404" pitchFamily="49" charset="0"/>
                <a:cs typeface="Courier New" panose="02070309020205020404" pitchFamily="49" charset="0"/>
              </a:rPr>
              <a:t>find_best_fa</a:t>
            </a:r>
            <a:r>
              <a:rPr lang="en-US" b="1" dirty="0">
                <a:latin typeface="Courier New" panose="02070309020205020404" pitchFamily="49" charset="0"/>
                <a:cs typeface="Courier New" panose="02070309020205020404" pitchFamily="49" charset="0"/>
              </a:rPr>
              <a:t>():</a:t>
            </a:r>
            <a:r>
              <a:rPr lang="en-US" dirty="0">
                <a:latin typeface="+mn-lt"/>
              </a:rPr>
              <a:t> Actually iterates </a:t>
            </a:r>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b="1" dirty="0">
                <a:latin typeface="+mn-lt"/>
                <a:cs typeface="Courier New" panose="02070309020205020404" pitchFamily="49" charset="0"/>
              </a:rPr>
              <a:t>)</a:t>
            </a:r>
            <a:r>
              <a:rPr lang="en-US" dirty="0">
                <a:latin typeface="+mn-lt"/>
                <a:cs typeface="Courier New" panose="02070309020205020404" pitchFamily="49" charset="0"/>
              </a:rPr>
              <a:t>, returns list with final EFA object and list of best variables</a:t>
            </a:r>
            <a:endParaRPr lang="en-US" dirty="0">
              <a:latin typeface="Courier New" panose="02070309020205020404" pitchFamily="49" charset="0"/>
              <a:cs typeface="Courier New" panose="02070309020205020404" pitchFamily="49" charset="0"/>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03380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Bonus track</a:t>
            </a:r>
            <a:br>
              <a:rPr lang="en-US" dirty="0"/>
            </a:br>
            <a:r>
              <a:rPr lang="en-US" dirty="0"/>
              <a:t>Some useful packages</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226459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Epilogue: the methods conundrum</a:t>
            </a:r>
          </a:p>
        </p:txBody>
      </p:sp>
      <p:sp>
        <p:nvSpPr>
          <p:cNvPr id="3" name="Inhaltsplatzhalter 2"/>
          <p:cNvSpPr>
            <a:spLocks noGrp="1"/>
          </p:cNvSpPr>
          <p:nvPr>
            <p:ph idx="1"/>
          </p:nvPr>
        </p:nvSpPr>
        <p:spPr>
          <a:ln>
            <a:noFill/>
          </a:ln>
        </p:spPr>
        <p:txBody>
          <a:bodyPr/>
          <a:lstStyle/>
          <a:p>
            <a:pPr marL="0" lvl="1" indent="0">
              <a:buNone/>
            </a:pPr>
            <a:r>
              <a:rPr lang="en-US" dirty="0">
                <a:solidFill>
                  <a:schemeClr val="accent1"/>
                </a:solidFill>
              </a:rPr>
              <a:t>Scientists typically face a methods conundrum:</a:t>
            </a:r>
          </a:p>
          <a:p>
            <a:pPr lvl="1"/>
            <a:r>
              <a:rPr lang="en-US" sz="1400" dirty="0">
                <a:solidFill>
                  <a:schemeClr val="accent1"/>
                </a:solidFill>
              </a:rPr>
              <a:t>Coding (stats, writing, communication…) skills really useful for increasing productivity and quality</a:t>
            </a:r>
          </a:p>
          <a:p>
            <a:pPr lvl="1"/>
            <a:r>
              <a:rPr lang="en-US" sz="1400" dirty="0">
                <a:solidFill>
                  <a:schemeClr val="accent1"/>
                </a:solidFill>
              </a:rPr>
              <a:t>No time to extensively learn methods, because the next paper, the next project, the next PhD or Master thesis is always around the corner</a:t>
            </a:r>
          </a:p>
          <a:p>
            <a:pPr lvl="1"/>
            <a:r>
              <a:rPr lang="en-US" sz="1400" dirty="0">
                <a:solidFill>
                  <a:schemeClr val="accent1"/>
                </a:solidFill>
              </a:rPr>
              <a:t>Typical solution: dibble dabble your way thru it, learn bits and pieces here and there, attend a workshop once in a while, be happy with the first best solution, use tools and methods once learned as an undergraduate, team-up with others who have better skills…</a:t>
            </a:r>
          </a:p>
          <a:p>
            <a:pPr lvl="1"/>
            <a:r>
              <a:rPr lang="en-US" sz="1400" dirty="0">
                <a:solidFill>
                  <a:schemeClr val="accent1"/>
                </a:solidFill>
              </a:rPr>
              <a:t>Fact: Being a scientist is actually a software job (to a large extent), as well as statistician’s job</a:t>
            </a:r>
          </a:p>
          <a:p>
            <a:pPr lvl="1"/>
            <a:r>
              <a:rPr lang="en-US" sz="1400" dirty="0">
                <a:solidFill>
                  <a:schemeClr val="accent1"/>
                </a:solidFill>
              </a:rPr>
              <a:t>What to do? (while keeping a work-life balance)</a:t>
            </a:r>
          </a:p>
          <a:p>
            <a:pPr marL="0" lvl="1" indent="0">
              <a:buNone/>
            </a:pPr>
            <a:endParaRPr lang="en-US" sz="1400" dirty="0">
              <a:solidFill>
                <a:schemeClr val="accent1"/>
              </a:solidFill>
            </a:endParaRPr>
          </a:p>
          <a:p>
            <a:pPr marL="0" lvl="1" indent="0">
              <a:buNone/>
            </a:pPr>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 (and frequent Ctrl + S)</a:t>
            </a:r>
          </a:p>
          <a:p>
            <a:r>
              <a:rPr lang="en-US" dirty="0"/>
              <a:t>Use keyboard short cuts (e.g., Ctrl + Shift + M for inserting pipe operator, Ctrl + Shift + I for re-indentation, CTRL + SHIFT + C for in/out commenting multiple lines, etc.)</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602582" y="481693"/>
            <a:ext cx="1336221" cy="1336221"/>
          </a:xfrm>
          <a:prstGeom prst="rect">
            <a:avLst/>
          </a:prstGeom>
        </p:spPr>
      </p:pic>
    </p:spTree>
    <p:extLst>
      <p:ext uri="{BB962C8B-B14F-4D97-AF65-F5344CB8AC3E}">
        <p14:creationId xmlns:p14="http://schemas.microsoft.com/office/powerpoint/2010/main" val="5624897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 (my personal </a:t>
            </a:r>
            <a:r>
              <a:rPr lang="en-US" sz="1400" dirty="0" err="1">
                <a:solidFill>
                  <a:schemeClr val="accent1"/>
                </a:solidFill>
              </a:rPr>
              <a:t>flavour</a:t>
            </a:r>
            <a:r>
              <a:rPr lang="en-US" sz="1400" dirty="0">
                <a:solidFill>
                  <a:schemeClr val="accent1"/>
                </a:solidFill>
              </a:rPr>
              <a:t>, helps selecting vars)</a:t>
            </a:r>
          </a:p>
          <a:p>
            <a:pPr lvl="1"/>
            <a:r>
              <a:rPr lang="en-US" sz="1400" dirty="0">
                <a:solidFill>
                  <a:schemeClr val="accent1"/>
                </a:solidFill>
              </a:rPr>
              <a:t>File and directory names also with “-”</a:t>
            </a:r>
          </a:p>
          <a:p>
            <a:pPr lvl="1"/>
            <a:r>
              <a:rPr lang="en-US" sz="1400" dirty="0">
                <a:solidFill>
                  <a:schemeClr val="accent1"/>
                </a:solidFill>
              </a:rPr>
              <a:t>Don’t use camelCase, use only </a:t>
            </a:r>
            <a:r>
              <a:rPr lang="en-US" sz="1400" dirty="0" err="1">
                <a:solidFill>
                  <a:schemeClr val="accent1"/>
                </a:solidFill>
              </a:rPr>
              <a:t>Englis</a:t>
            </a:r>
            <a:r>
              <a:rPr lang="en-US" sz="1400" dirty="0">
                <a:solidFill>
                  <a:schemeClr val="accent1"/>
                </a:solidFill>
              </a:rPr>
              <a:t> (but: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 (spaces not tabs)</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0</TotalTime>
  <Words>2220</Words>
  <Application>Microsoft Office PowerPoint</Application>
  <PresentationFormat>Bildschirmpräsentation (16:9)</PresentationFormat>
  <Paragraphs>264</Paragraphs>
  <Slides>30</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30</vt:i4>
      </vt:variant>
    </vt:vector>
  </HeadingPairs>
  <TitlesOfParts>
    <vt:vector size="40"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R in action A live coding example </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Bonus track Some useful packages</vt:lpstr>
      <vt:lpstr>Some useful packages</vt:lpstr>
      <vt:lpstr>Some useful packages</vt:lpstr>
      <vt:lpstr>Epilogue: the methods conundrum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211</cp:revision>
  <cp:lastPrinted>2019-07-11T17:44:32Z</cp:lastPrinted>
  <dcterms:created xsi:type="dcterms:W3CDTF">2019-07-05T12:06:36Z</dcterms:created>
  <dcterms:modified xsi:type="dcterms:W3CDTF">2024-05-21T19:16:16Z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